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7" r:id="rId8"/>
    <p:sldId id="266" r:id="rId9"/>
    <p:sldId id="264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864" y="59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dios@yandex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ivilfund.ru/mat/view/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857364"/>
            <a:ext cx="6172200" cy="214314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РЕФОРМА </a:t>
            </a:r>
            <a:r>
              <a:rPr lang="ru-RU" sz="4400" dirty="0" smtClean="0"/>
              <a:t>НКО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214818"/>
            <a:ext cx="6172200" cy="21601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Возможности, риски, тенденции</a:t>
            </a:r>
          </a:p>
          <a:p>
            <a:endParaRPr lang="ru-RU" sz="1600" dirty="0" smtClean="0"/>
          </a:p>
          <a:p>
            <a:r>
              <a:rPr lang="ru-RU" sz="1600" b="0" dirty="0" smtClean="0"/>
              <a:t>Воеводина  С.С.</a:t>
            </a:r>
          </a:p>
          <a:p>
            <a:r>
              <a:rPr lang="ru-RU" sz="1600" b="0" dirty="0" smtClean="0"/>
              <a:t>Смоленск, 07 июня 2017 г.</a:t>
            </a:r>
          </a:p>
          <a:p>
            <a:r>
              <a:rPr lang="ru-RU" sz="1600" b="0" dirty="0" smtClean="0"/>
              <a:t>Комиссия по взаимодействию с НКО Общественной палаты Смоленской области, Экспертный Совет</a:t>
            </a:r>
          </a:p>
          <a:p>
            <a:endParaRPr lang="ru-RU" sz="14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725866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</a:t>
            </a:r>
            <a:r>
              <a:rPr lang="en-US" dirty="0" smtClean="0"/>
              <a:t>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cdios@yandex.ru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 реформ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Доклад Фонда Развития Гражданского Общества (</a:t>
            </a:r>
            <a:r>
              <a:rPr lang="ru-RU" dirty="0" err="1" smtClean="0"/>
              <a:t>ФоРГО</a:t>
            </a:r>
            <a:r>
              <a:rPr lang="ru-RU" dirty="0" smtClean="0"/>
              <a:t>) в 2013 году.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"Третий сектор" в России: текущее состояние и возможные модели развития</a:t>
            </a:r>
          </a:p>
          <a:p>
            <a:pPr>
              <a:buNone/>
            </a:pPr>
            <a:r>
              <a:rPr lang="ru-RU" u="sng" dirty="0" smtClean="0">
                <a:hlinkClick r:id="rId2"/>
              </a:rPr>
              <a:t>http://civilfund.ru/mat/view/20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1069975" indent="-1069975"/>
            <a:r>
              <a:rPr lang="ru-RU" sz="2800" dirty="0" smtClean="0"/>
              <a:t>Рост НКО, оказывающих социальные услуги населению.</a:t>
            </a:r>
          </a:p>
          <a:p>
            <a:pPr marL="1069975" indent="-1069975"/>
            <a:r>
              <a:rPr lang="ru-RU" sz="2800" dirty="0" smtClean="0"/>
              <a:t>Снижение доли НКО с «контролирующими» функциями.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Время реестров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Реестр социально ориентированных НКО (СОНКО) – с 2011 года</a:t>
            </a:r>
          </a:p>
          <a:p>
            <a:endParaRPr lang="ru-RU" sz="2800" dirty="0" smtClean="0"/>
          </a:p>
          <a:p>
            <a:r>
              <a:rPr lang="ru-RU" sz="2800" dirty="0" smtClean="0"/>
              <a:t>Реестр поставщиков социальных услуг – с 2013 года</a:t>
            </a:r>
          </a:p>
          <a:p>
            <a:endParaRPr lang="ru-RU" sz="2800" dirty="0" smtClean="0"/>
          </a:p>
          <a:p>
            <a:r>
              <a:rPr lang="ru-RU" sz="2800" dirty="0" smtClean="0"/>
              <a:t>Реестр исполнителей общественно полезных услуг – с 2017 года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РЕЕСТР СОНКО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68632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Преференций не даёт.</a:t>
            </a:r>
          </a:p>
          <a:p>
            <a:endParaRPr lang="ru-RU" dirty="0" smtClean="0"/>
          </a:p>
          <a:p>
            <a:r>
              <a:rPr lang="ru-RU" dirty="0" smtClean="0"/>
              <a:t>Задача – «пересчитать» СОНКО, получивших государственную поддержку.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Реестр </a:t>
            </a:r>
            <a:br>
              <a:rPr lang="ru-RU" dirty="0" smtClean="0"/>
            </a:br>
            <a:r>
              <a:rPr lang="ru-RU" dirty="0" smtClean="0"/>
              <a:t>поставщиков социальных услуг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Появление конкуренции на рынке социальных услуг (СО НКО – бизнес – государственные социальные учреждения).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Компенсация от государства за оказанные гражданам услуги трех типов: стационарные, </a:t>
            </a:r>
            <a:r>
              <a:rPr lang="ru-RU" dirty="0" err="1" smtClean="0"/>
              <a:t>полустационарные</a:t>
            </a:r>
            <a:r>
              <a:rPr lang="ru-RU" dirty="0" smtClean="0"/>
              <a:t> и на дому. 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sz="1600" dirty="0" smtClean="0"/>
              <a:t>ОБ УТВЕРЖДЕНИИ ПОРЯДКА ПРЕДОСТАВЛЕНИЯ СОЦИАЛЬНЫХ УСЛУГ ПОСТАВЩИКАМИ СОЦИАЛЬНЫХ УСЛУГ В СМОЛЕНСКОЙ ОБЛАСТИ (с изменениями на: 17.02.2017)</a:t>
            </a:r>
          </a:p>
          <a:p>
            <a:pPr fontAlgn="base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РЕЕСТР </a:t>
            </a:r>
            <a:br>
              <a:rPr lang="ru-RU" dirty="0" smtClean="0"/>
            </a:br>
            <a:r>
              <a:rPr lang="ru-RU" dirty="0" smtClean="0"/>
              <a:t>исполнителей общественно полезных услуг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Право на приоритетное получение мер поддержки (2 года и более).</a:t>
            </a:r>
          </a:p>
          <a:p>
            <a:r>
              <a:rPr lang="ru-RU" dirty="0" smtClean="0"/>
              <a:t>Получение бюджетных субсидий из всех уровней бюджетов бюджетной системы РФ.</a:t>
            </a:r>
          </a:p>
          <a:p>
            <a:r>
              <a:rPr lang="ru-RU" sz="1900" dirty="0" smtClean="0"/>
              <a:t>1) получение во владение и (или) в пользование государственного или муниципального имущества;</a:t>
            </a:r>
          </a:p>
          <a:p>
            <a:r>
              <a:rPr lang="ru-RU" sz="1900" dirty="0" smtClean="0"/>
              <a:t>2) использование бесплатного эфирного времени на теле– и радиоканалах, бесплатной печатной площади в периодических печатных изданиях;</a:t>
            </a:r>
          </a:p>
          <a:p>
            <a:r>
              <a:rPr lang="ru-RU" sz="1900" dirty="0" smtClean="0"/>
              <a:t>3) курсы повышения квалификации и обучающих мероприятий для работников и добровольцев.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оценки качества </a:t>
            </a:r>
            <a:br>
              <a:rPr lang="ru-RU" dirty="0" smtClean="0"/>
            </a:br>
            <a:r>
              <a:rPr lang="ru-RU" dirty="0" smtClean="0"/>
              <a:t>общественно полезных услуг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Соответствие общественно полезной услуги установленным нормативными правовыми актами РФ к ее содержанию (объем, сроки, качество предоставления).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Наличие у лиц, непосредственно задействованных в исполнении общественно полезной услуги, необходимой квалификации (в том числе профессионального образования, опыта работы в соответствующей сфере), достаточность количества таких лиц.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Удовлетворенность получателей общественно полезных услуг качеством их оказания.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Открытость и доступность информации о некоммерческой организации.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Отсутствие НКО в реестре недобросовестных поставщиков.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Мнение экспертов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</a:t>
            </a:r>
            <a:r>
              <a:rPr lang="ru-RU" i="1" dirty="0" smtClean="0"/>
              <a:t>Есть ощущение, что дело идет к тому, что поддержка государством НКО будет обусловлена членством в этом реестре</a:t>
            </a:r>
            <a:r>
              <a:rPr lang="ru-RU" dirty="0" smtClean="0"/>
              <a:t>».</a:t>
            </a:r>
          </a:p>
          <a:p>
            <a:endParaRPr lang="ru-RU" i="1" dirty="0" smtClean="0"/>
          </a:p>
          <a:p>
            <a:r>
              <a:rPr lang="ru-RU" i="1" dirty="0" smtClean="0"/>
              <a:t>«Деятельность третьего сектора может быть сведена только к оказанию разного рода услуг».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ТЕНДЕЦИЯ</a:t>
            </a:r>
            <a:br>
              <a:rPr lang="ru-RU" dirty="0" smtClean="0"/>
            </a:br>
            <a:r>
              <a:rPr lang="ru-RU" dirty="0" smtClean="0"/>
              <a:t>Структурирование («зонтики и сети»)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Федеральные НКО – «операторы» - партнёры федеральных органов исполнительной власти.</a:t>
            </a:r>
          </a:p>
          <a:p>
            <a:endParaRPr lang="ru-RU" sz="2800" dirty="0" smtClean="0"/>
          </a:p>
          <a:p>
            <a:r>
              <a:rPr lang="ru-RU" sz="2800" dirty="0" smtClean="0"/>
              <a:t>Крупные общенациональные НКО.</a:t>
            </a:r>
          </a:p>
          <a:p>
            <a:endParaRPr lang="ru-RU" sz="2800" dirty="0" smtClean="0"/>
          </a:p>
          <a:p>
            <a:r>
              <a:rPr lang="ru-RU" sz="2800" dirty="0" smtClean="0"/>
              <a:t>Сетевые объединения региональных и межрегиональных НКО по соответствующим направлениям деятельности.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399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РЕФОРМА НКО</vt:lpstr>
      <vt:lpstr>Основные задачи реформ</vt:lpstr>
      <vt:lpstr>Время реестров</vt:lpstr>
      <vt:lpstr>    РЕЕСТР СОНКО </vt:lpstr>
      <vt:lpstr>Реестр  поставщиков социальных услуг</vt:lpstr>
      <vt:lpstr>РЕЕСТР  исполнителей общественно полезных услуг </vt:lpstr>
      <vt:lpstr>Критерии оценки качества  общественно полезных услуг</vt:lpstr>
      <vt:lpstr>РИСКИ </vt:lpstr>
      <vt:lpstr>ТЕНДЕЦИЯ Структурирование («зонтики и сети») </vt:lpstr>
      <vt:lpstr>Спасибо за внимание!  cdios@yandex.ru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РЕФОРМЫ НКО</dc:title>
  <dc:creator>asus asus</dc:creator>
  <cp:lastModifiedBy>asus asus</cp:lastModifiedBy>
  <cp:revision>24</cp:revision>
  <dcterms:created xsi:type="dcterms:W3CDTF">2017-06-04T18:45:41Z</dcterms:created>
  <dcterms:modified xsi:type="dcterms:W3CDTF">2017-06-07T18:48:14Z</dcterms:modified>
</cp:coreProperties>
</file>